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0" r:id="rId6"/>
    <p:sldId id="263" r:id="rId7"/>
    <p:sldId id="277" r:id="rId8"/>
    <p:sldId id="274" r:id="rId9"/>
    <p:sldId id="267" r:id="rId10"/>
    <p:sldId id="266" r:id="rId11"/>
    <p:sldId id="264" r:id="rId12"/>
    <p:sldId id="261" r:id="rId13"/>
    <p:sldId id="262" r:id="rId14"/>
    <p:sldId id="268" r:id="rId15"/>
    <p:sldId id="269" r:id="rId16"/>
    <p:sldId id="271" r:id="rId17"/>
    <p:sldId id="265" r:id="rId18"/>
    <p:sldId id="270" r:id="rId19"/>
    <p:sldId id="272" r:id="rId20"/>
    <p:sldId id="276" r:id="rId21"/>
    <p:sldId id="275" r:id="rId22"/>
    <p:sldId id="278" r:id="rId23"/>
    <p:sldId id="279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Communication protocol</a:t>
            </a:r>
            <a:br>
              <a:rPr lang="en-US" dirty="0"/>
            </a:br>
            <a:r>
              <a:rPr lang="en-US" dirty="0"/>
              <a:t>integration on FPGA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UART, SPI, I2C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820159"/>
            <a:ext cx="11260667" cy="2572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C02637-8385-B5B4-3FCB-B58F6F2D995A}"/>
              </a:ext>
            </a:extLst>
          </p:cNvPr>
          <p:cNvSpPr txBox="1"/>
          <p:nvPr/>
        </p:nvSpPr>
        <p:spPr>
          <a:xfrm>
            <a:off x="650240" y="2865120"/>
            <a:ext cx="3946530" cy="872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KIRTAN A. MAKWANA – 92200133031</a:t>
            </a:r>
          </a:p>
          <a:p>
            <a:pPr>
              <a:lnSpc>
                <a:spcPct val="150000"/>
              </a:lnSpc>
            </a:pPr>
            <a:r>
              <a:rPr lang="en-US" dirty="0"/>
              <a:t>Capstone Project </a:t>
            </a:r>
            <a:r>
              <a:rPr lang="en-US"/>
              <a:t>(01CT0715)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B4704-27AE-A696-5F93-64354D7D8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BB955496-812E-2DEC-8BBE-D3184018F649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SPI communication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491EA9-9F76-8F27-28B4-296EA696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3" y="1734312"/>
            <a:ext cx="4382248" cy="2106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E2523-F0A4-A92A-58A9-A3FA9F42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40" y="1691704"/>
            <a:ext cx="6838805" cy="42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2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948C0-FE98-FBB6-BD53-43253A4D8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394B1-5F1E-1A26-07D3-3E48A2C7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41" y="4683944"/>
            <a:ext cx="3391373" cy="1914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1C0A0-71F5-8C9C-4F7F-F7D69354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373" y="1033329"/>
            <a:ext cx="4734586" cy="5544324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A0BBA32-A02E-BBBE-24DE-2F9F66174F2F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SPI communication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EEACD83-5B63-58EA-1605-754B71624FB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9420" y="1658524"/>
            <a:ext cx="537461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BOOT / INIT: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Sensor wake-up and initialization.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Waits for start signal to begin transaction.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SEND_ADDR: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Sends sensor register address with read flag.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BURST_READ: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Reads multiple bytes using dummy writes.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DONE_STORE: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Stores received data, displays raw temperature on LEDs.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FPGA communicates with sensor via SPI and retrieves temperature data.</a:t>
            </a:r>
          </a:p>
        </p:txBody>
      </p:sp>
    </p:spTree>
    <p:extLst>
      <p:ext uri="{BB962C8B-B14F-4D97-AF65-F5344CB8AC3E}">
        <p14:creationId xmlns:p14="http://schemas.microsoft.com/office/powerpoint/2010/main" val="188336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B2A25-AA00-3DEB-9BFA-3ADC77E2F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13D7B-75CC-2B5A-88C9-90767244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881" y="696750"/>
            <a:ext cx="6296531" cy="5775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33EA21AA-D01C-272D-5C2A-4920DB883018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SPI communication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6A42F5-AF9D-232D-743E-633CAD36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41" y="4683944"/>
            <a:ext cx="3391373" cy="1914792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4777CA57-6853-E197-4263-CC9E7F50CBB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9420" y="1658524"/>
            <a:ext cx="537461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BOOT / INIT: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Sensor wake-up and initialization.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Waits for start signal to begin transaction.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SEND_ADDR: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Sends sensor register address with read flag.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BURST_READ: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Reads multiple bytes using dummy writes.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DONE_STORE: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Stores received data, displays raw temperature on LEDs.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FPGA communicates with sensor via SPI and retrieves temperature data.</a:t>
            </a:r>
          </a:p>
        </p:txBody>
      </p:sp>
    </p:spTree>
    <p:extLst>
      <p:ext uri="{BB962C8B-B14F-4D97-AF65-F5344CB8AC3E}">
        <p14:creationId xmlns:p14="http://schemas.microsoft.com/office/powerpoint/2010/main" val="2303062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D8ED-0F96-8B7D-43EE-33F205E04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62878-8F46-6D8D-3004-DC5353E8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03351" y="2047944"/>
            <a:ext cx="3600000" cy="3600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3C465AB5-2652-3ED2-1866-E6AF6EC6B91F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SPI communication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982D4-D173-B009-1B10-9186185575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9" b="37033"/>
          <a:stretch>
            <a:fillRect/>
          </a:stretch>
        </p:blipFill>
        <p:spPr bwMode="auto">
          <a:xfrm>
            <a:off x="5082624" y="2047945"/>
            <a:ext cx="3071069" cy="360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B697C-0702-4AF5-19B8-E5EBB9E77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966" y="2047944"/>
            <a:ext cx="2869657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702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816B9-C582-937D-43C4-DDEE9E7F1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3D56E-1B84-7BA7-774E-91248086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760198"/>
            <a:ext cx="9572625" cy="4542468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AC4ACC0F-215B-A0AE-8F00-9BA542FD9C0E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SPI waveform simulation</a:t>
            </a:r>
          </a:p>
        </p:txBody>
      </p:sp>
    </p:spTree>
    <p:extLst>
      <p:ext uri="{BB962C8B-B14F-4D97-AF65-F5344CB8AC3E}">
        <p14:creationId xmlns:p14="http://schemas.microsoft.com/office/powerpoint/2010/main" val="54767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64FB2-9ED0-9CAD-899D-E9CD2AA48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E55A846-7B8F-6563-E884-A40EFA3C6274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I2c communication</a:t>
            </a:r>
          </a:p>
        </p:txBody>
      </p:sp>
      <p:pic>
        <p:nvPicPr>
          <p:cNvPr id="2050" name="Picture 2" descr="I2C Master (VHDL) - Logic Design - DigiKey TechForum - An ...">
            <a:extLst>
              <a:ext uri="{FF2B5EF4-FFF2-40B4-BE49-F238E27FC236}">
                <a16:creationId xmlns:a16="http://schemas.microsoft.com/office/drawing/2014/main" id="{338B554C-E05A-578A-DAD6-DBCECD4B9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" y="3830320"/>
            <a:ext cx="595312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2c_master_state_diagram">
            <a:extLst>
              <a:ext uri="{FF2B5EF4-FFF2-40B4-BE49-F238E27FC236}">
                <a16:creationId xmlns:a16="http://schemas.microsoft.com/office/drawing/2014/main" id="{4FDB6275-3788-AC3A-0CCB-AD9B4464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097" y="580007"/>
            <a:ext cx="5214938" cy="624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9F267-1D90-FAC5-A440-249BC519DFCB}"/>
              </a:ext>
            </a:extLst>
          </p:cNvPr>
          <p:cNvSpPr txBox="1"/>
          <p:nvPr/>
        </p:nvSpPr>
        <p:spPr>
          <a:xfrm>
            <a:off x="359092" y="1373506"/>
            <a:ext cx="68849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I²C Master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I²C Bus:</a:t>
            </a:r>
            <a:r>
              <a:rPr lang="en-US" dirty="0"/>
              <a:t> Two lines (SCL, SDA) shared by multiple slave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Master Role:</a:t>
            </a:r>
            <a:r>
              <a:rPr lang="en-US" dirty="0"/>
              <a:t> Generates clock, sends address, controls read/write.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Pull-up Resistors:</a:t>
            </a:r>
            <a:r>
              <a:rPr lang="en-US" dirty="0"/>
              <a:t> Keep lines high when idle.</a:t>
            </a:r>
          </a:p>
          <a:p>
            <a:pPr>
              <a:buNone/>
            </a:pPr>
            <a:r>
              <a:rPr lang="en-US" b="1" dirty="0"/>
              <a:t>I²C FSM (State Machine)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Ready → Start → Command → ACK → Data Transfer → Stop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read/write operations with proper synchronization and acknowledgments.</a:t>
            </a:r>
          </a:p>
        </p:txBody>
      </p:sp>
    </p:spTree>
    <p:extLst>
      <p:ext uri="{BB962C8B-B14F-4D97-AF65-F5344CB8AC3E}">
        <p14:creationId xmlns:p14="http://schemas.microsoft.com/office/powerpoint/2010/main" val="286343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C3763-9931-40F5-DC3A-C4F08B839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812194C6-C70E-E8B4-821F-182045EA929F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I2c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D1216-7183-73D3-4B0E-B4A7763C8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92" y="3964940"/>
            <a:ext cx="7123417" cy="1618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518CB-0844-7923-425D-6E3F584A8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493" y="3735941"/>
            <a:ext cx="3334215" cy="2076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ED153-A29A-6BC0-9CE4-5FF5B77FE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42" y="1715888"/>
            <a:ext cx="5177155" cy="17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6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C4AD1-FC63-6C12-1778-775EDF1B4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9D91D21A-7755-8193-51E6-90D2B041C0A1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I2c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951E4-5940-71A5-3E52-6ECD230F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57" y="2977260"/>
            <a:ext cx="3688779" cy="2879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F2454-ADD2-0C07-77F7-08CBE3AB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3" y="965074"/>
            <a:ext cx="6483644" cy="440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DAF83-79BC-4D50-DC2A-BFCDDFFB1B11}"/>
              </a:ext>
            </a:extLst>
          </p:cNvPr>
          <p:cNvSpPr txBox="1"/>
          <p:nvPr/>
        </p:nvSpPr>
        <p:spPr>
          <a:xfrm>
            <a:off x="769220" y="169829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Implementation: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Verilog code to initialize display &amp; send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sent serially → converted to parallel by display</a:t>
            </a:r>
          </a:p>
        </p:txBody>
      </p:sp>
    </p:spTree>
    <p:extLst>
      <p:ext uri="{BB962C8B-B14F-4D97-AF65-F5344CB8AC3E}">
        <p14:creationId xmlns:p14="http://schemas.microsoft.com/office/powerpoint/2010/main" val="215956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B771B-170B-7F75-0DBD-F2112DAF8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70283521-2C51-6543-EFDF-6837CE2E5DF3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I2c 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08069-F26B-C24E-3B58-746AEA835FC1}"/>
              </a:ext>
            </a:extLst>
          </p:cNvPr>
          <p:cNvSpPr txBox="1"/>
          <p:nvPr/>
        </p:nvSpPr>
        <p:spPr>
          <a:xfrm>
            <a:off x="609600" y="1859078"/>
            <a:ext cx="404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I²C Master State Machine: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IDLE:</a:t>
            </a:r>
            <a:r>
              <a:rPr lang="en-IN" dirty="0"/>
              <a:t> Waits for start signal, prepares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START:</a:t>
            </a:r>
            <a:r>
              <a:rPr lang="en-IN" dirty="0"/>
              <a:t> Generates I²C start condition.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TX BYTE:</a:t>
            </a:r>
            <a:r>
              <a:rPr lang="en-IN" dirty="0"/>
              <a:t> Sends 8-bit data serially (MSB → LSB).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WAIT ACK:</a:t>
            </a:r>
            <a:r>
              <a:rPr lang="en-IN" dirty="0"/>
              <a:t> Reads ACK/NACK from slave.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STOP:</a:t>
            </a:r>
            <a:r>
              <a:rPr lang="en-IN" dirty="0"/>
              <a:t> Generates stop condition, returns to IDLE.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Result:</a:t>
            </a:r>
            <a:r>
              <a:rPr lang="en-IN" dirty="0"/>
              <a:t> Complete I²C transaction from FPGA to OLED.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674CF-66BD-0339-9635-B36764083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56" y="812411"/>
            <a:ext cx="5240819" cy="562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6378-3CE1-7BCE-4CAF-E4377555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7AD69851-5CDF-B5B5-3486-E9657E1776FA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I2c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068EA-4F52-7E65-59D3-1153EB1C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61" y="1289304"/>
            <a:ext cx="9266878" cy="52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6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C83F435-4B60-C3D4-A3AD-9F4AC157E2DC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/>
              <a:t>Problem Statement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488DD-1B71-4724-11FA-272AD7F29A72}"/>
              </a:ext>
            </a:extLst>
          </p:cNvPr>
          <p:cNvSpPr txBox="1"/>
          <p:nvPr/>
        </p:nvSpPr>
        <p:spPr>
          <a:xfrm>
            <a:off x="1000125" y="1676400"/>
            <a:ext cx="10191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Configuring the Altera Cyclone II FPGA board with only LED to monitor the Output takes too many wires, so interfacing it might create some confusion. </a:t>
            </a:r>
          </a:p>
          <a:p>
            <a:endParaRPr lang="en-US" dirty="0"/>
          </a:p>
          <a:p>
            <a:r>
              <a:rPr lang="en-US" dirty="0"/>
              <a:t>We can add serial input to the FPGA via serial communication and we can also implement a serial communication protocol to see output on any Displays.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AA1B1-5B98-8C96-1ECB-F5FFB27C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3704314"/>
            <a:ext cx="3261344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40443-0EC2-CC42-0C26-6E55D50A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284" y="3704314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C2AFB-615C-B6D2-37CC-13C783287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282ADCFB-D4BE-F735-6E1B-35A5BE409C1C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I2c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A6F62-15F1-8C8C-E028-C828ACE1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61" y="2121015"/>
            <a:ext cx="3324543" cy="380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D389D-7056-50BD-AF85-8CC6E7F06F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b="16325"/>
          <a:stretch>
            <a:fillRect/>
          </a:stretch>
        </p:blipFill>
        <p:spPr bwMode="auto">
          <a:xfrm>
            <a:off x="1822068" y="1849119"/>
            <a:ext cx="2951099" cy="43531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2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476E-69B8-E928-2182-BC811EE28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2EBC-0706-DF80-0715-40B3C38B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3605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39B94-701F-1502-3079-87ED5BF1A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98060BDF-C8DA-78AA-F6A3-40788CE42174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A4FDE-DCCE-96BA-F90D-E64DBE289AEC}"/>
              </a:ext>
            </a:extLst>
          </p:cNvPr>
          <p:cNvSpPr txBox="1"/>
          <p:nvPr/>
        </p:nvSpPr>
        <p:spPr>
          <a:xfrm>
            <a:off x="1000125" y="1676400"/>
            <a:ext cx="101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D9C79-CFC9-6EBC-5EF0-2E9E19D3B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310" y="1562417"/>
            <a:ext cx="5943600" cy="26282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6844A7-BB81-EBF6-D164-12B340414C2E}"/>
              </a:ext>
            </a:extLst>
          </p:cNvPr>
          <p:cNvSpPr/>
          <p:nvPr/>
        </p:nvSpPr>
        <p:spPr>
          <a:xfrm>
            <a:off x="7610475" y="3609975"/>
            <a:ext cx="485775" cy="161925"/>
          </a:xfrm>
          <a:prstGeom prst="rect">
            <a:avLst/>
          </a:prstGeom>
          <a:solidFill>
            <a:srgbClr val="EAED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2D41F1-7DA7-E0F0-1A04-DCD8CD4E6299}"/>
              </a:ext>
            </a:extLst>
          </p:cNvPr>
          <p:cNvSpPr/>
          <p:nvPr/>
        </p:nvSpPr>
        <p:spPr>
          <a:xfrm>
            <a:off x="7143749" y="3609975"/>
            <a:ext cx="422911" cy="161925"/>
          </a:xfrm>
          <a:prstGeom prst="rect">
            <a:avLst/>
          </a:prstGeom>
          <a:solidFill>
            <a:srgbClr val="EAED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9A280-54EC-DFEA-D2BA-FDBE20528BAB}"/>
              </a:ext>
            </a:extLst>
          </p:cNvPr>
          <p:cNvSpPr/>
          <p:nvPr/>
        </p:nvSpPr>
        <p:spPr>
          <a:xfrm>
            <a:off x="6675119" y="3609975"/>
            <a:ext cx="422911" cy="161925"/>
          </a:xfrm>
          <a:prstGeom prst="rect">
            <a:avLst/>
          </a:prstGeom>
          <a:solidFill>
            <a:srgbClr val="EAED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47AE2-FF32-63DC-8B54-F28B77D2259E}"/>
              </a:ext>
            </a:extLst>
          </p:cNvPr>
          <p:cNvSpPr txBox="1"/>
          <p:nvPr/>
        </p:nvSpPr>
        <p:spPr>
          <a:xfrm>
            <a:off x="323850" y="4595873"/>
            <a:ext cx="115023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Key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Asynchronous:</a:t>
            </a:r>
            <a:r>
              <a:rPr lang="en-US" dirty="0"/>
              <a:t> No shared clock signal is needed between the sender and receiver. They are synchronized for each byte using the Start and Stop 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Two Wires:</a:t>
            </a:r>
            <a:r>
              <a:rPr lang="en-US" dirty="0"/>
              <a:t> Basic communication requires only two signals: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TX (Transmit):</a:t>
            </a:r>
            <a:r>
              <a:rPr lang="en-US" dirty="0"/>
              <a:t> To send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RX (Receive):</a:t>
            </a:r>
            <a:r>
              <a:rPr lang="en-US" dirty="0"/>
              <a:t> To receive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7971F-FE3F-2546-6A6F-7AF2EE49E52A}"/>
              </a:ext>
            </a:extLst>
          </p:cNvPr>
          <p:cNvSpPr txBox="1"/>
          <p:nvPr/>
        </p:nvSpPr>
        <p:spPr>
          <a:xfrm>
            <a:off x="365760" y="1613217"/>
            <a:ext cx="59131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What is UART?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UART</a:t>
            </a:r>
            <a:r>
              <a:rPr lang="en-US" dirty="0"/>
              <a:t> stands for </a:t>
            </a:r>
            <a:r>
              <a:rPr lang="en-US" b="1" dirty="0"/>
              <a:t>Universal Asynchronous Receiver/Transmitter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hardware protocol used for serial communication, meaning it sends data one bit at a time over a single wire.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Its primary function is to convert parallel data from a device (like a CPU or microcontroller) into a serial format for transmission and vice-versa.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17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2178-FAA8-01FC-F37A-1500836C9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7BFF6A5-7336-CF18-4FD9-CDC08AB38058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F8903-F2FE-9ABE-800E-AE69A8EC1349}"/>
              </a:ext>
            </a:extLst>
          </p:cNvPr>
          <p:cNvSpPr txBox="1"/>
          <p:nvPr/>
        </p:nvSpPr>
        <p:spPr>
          <a:xfrm>
            <a:off x="1000125" y="1676400"/>
            <a:ext cx="101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 descr="Introduction to UART - Packet, Frame, and Bits">
            <a:extLst>
              <a:ext uri="{FF2B5EF4-FFF2-40B4-BE49-F238E27FC236}">
                <a16:creationId xmlns:a16="http://schemas.microsoft.com/office/drawing/2014/main" id="{7F8C5975-7269-ADEB-7BED-D14733D4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157" y="543080"/>
            <a:ext cx="4591685" cy="204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BAC41-4065-6429-4628-C942D980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476"/>
          <a:stretch>
            <a:fillRect/>
          </a:stretch>
        </p:blipFill>
        <p:spPr>
          <a:xfrm>
            <a:off x="0" y="4509030"/>
            <a:ext cx="12192000" cy="23489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E3C9AA-6B95-2164-23A5-6EB1C4E543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9590"/>
          <a:stretch>
            <a:fillRect/>
          </a:stretch>
        </p:blipFill>
        <p:spPr>
          <a:xfrm>
            <a:off x="0" y="2650237"/>
            <a:ext cx="12192000" cy="17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0100A-4F21-1188-6459-472BC6AD9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BD0441DA-15C6-986B-1B5B-03025669FEE0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UART (T</a:t>
            </a:r>
            <a:r>
              <a:rPr lang="en-US" sz="1600" dirty="0"/>
              <a:t>x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9C572-2562-EE72-5AEE-3E180D3BE6D9}"/>
              </a:ext>
            </a:extLst>
          </p:cNvPr>
          <p:cNvSpPr txBox="1"/>
          <p:nvPr/>
        </p:nvSpPr>
        <p:spPr>
          <a:xfrm>
            <a:off x="1000125" y="1676400"/>
            <a:ext cx="101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9EF71-E33A-2F01-3FE0-A13D5B3D5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1" y="2047299"/>
            <a:ext cx="8154538" cy="3705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06C93-FF0E-DB9D-225D-E02BD8AB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695" y="716857"/>
            <a:ext cx="6734605" cy="60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4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4A3A-A96F-34D9-59C3-C55AE5D05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F640F1C-EFE9-A683-F4EB-B504B1C5F236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UART (R</a:t>
            </a:r>
            <a:r>
              <a:rPr lang="en-US" sz="1600" dirty="0"/>
              <a:t>x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C24F7-921B-DF9D-9F94-5BEAB9577CA4}"/>
              </a:ext>
            </a:extLst>
          </p:cNvPr>
          <p:cNvSpPr txBox="1"/>
          <p:nvPr/>
        </p:nvSpPr>
        <p:spPr>
          <a:xfrm>
            <a:off x="1000125" y="1676400"/>
            <a:ext cx="101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0C45E-B80D-A90B-7D09-517009DD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92" y="2393951"/>
            <a:ext cx="8285159" cy="2914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7E5FE-1111-2EB2-3092-CBAD4203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66" y="826136"/>
            <a:ext cx="721123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AE0E1-E5CC-C2EF-199C-1A54EA10D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65E7B9CA-0EDA-7BCF-D456-FA9A190D52F9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UART </a:t>
            </a:r>
            <a:r>
              <a:rPr lang="en-US" sz="1600" dirty="0"/>
              <a:t>Implementation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CA319-A12D-94BD-F15B-A70BC6574B1B}"/>
              </a:ext>
            </a:extLst>
          </p:cNvPr>
          <p:cNvSpPr txBox="1"/>
          <p:nvPr/>
        </p:nvSpPr>
        <p:spPr>
          <a:xfrm>
            <a:off x="1000125" y="1676400"/>
            <a:ext cx="101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28BF0-554D-4D4E-FB7B-2399C6B6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92" y="2045732"/>
            <a:ext cx="3240000" cy="32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5D08A6-F694-8BEF-256B-2F0D97C57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000" y="2045732"/>
            <a:ext cx="3240000" cy="32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585938-1594-4A44-F9A9-76AC80CB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708" y="2045732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3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E23C-0670-E9BB-1FEA-A8ADC3BF9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9C21C7E6-2709-5892-35EE-7CD092DBE7CF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SPI communication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5C902-3F1F-40B3-A62C-859BB27DFAAD}"/>
              </a:ext>
            </a:extLst>
          </p:cNvPr>
          <p:cNvSpPr txBox="1"/>
          <p:nvPr/>
        </p:nvSpPr>
        <p:spPr>
          <a:xfrm>
            <a:off x="1000125" y="1676400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Module : ADXL362</a:t>
            </a:r>
          </a:p>
          <a:p>
            <a:r>
              <a:rPr lang="en-US" dirty="0"/>
              <a:t>	aka Acc-Gyro Sensor</a:t>
            </a:r>
            <a:endParaRPr lang="en-IN" dirty="0"/>
          </a:p>
        </p:txBody>
      </p:sp>
      <p:pic>
        <p:nvPicPr>
          <p:cNvPr id="6" name="Picture 2" descr="ADXL362 3-Axis MEMS Accelerometers ...">
            <a:extLst>
              <a:ext uri="{FF2B5EF4-FFF2-40B4-BE49-F238E27FC236}">
                <a16:creationId xmlns:a16="http://schemas.microsoft.com/office/drawing/2014/main" id="{1F42C472-F044-748E-63A0-761398F7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1" y="2939987"/>
            <a:ext cx="25050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E1A3C8-31EC-1126-A377-B7058A59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78" y="2263486"/>
            <a:ext cx="7906853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4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C98B9-11C3-B06C-436B-996AB1C4B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496C6B-80E6-E075-5EF1-D637C28A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4" y="606224"/>
            <a:ext cx="7506265" cy="6137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BD997D-40AE-A569-069E-CE51CCAF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66" y="5877354"/>
            <a:ext cx="7506265" cy="748844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DBAE520-DB11-5C1C-2E11-0055602B4F7F}"/>
              </a:ext>
            </a:extLst>
          </p:cNvPr>
          <p:cNvSpPr txBox="1">
            <a:spLocks/>
          </p:cNvSpPr>
          <p:nvPr/>
        </p:nvSpPr>
        <p:spPr>
          <a:xfrm>
            <a:off x="710292" y="826136"/>
            <a:ext cx="9779183" cy="6692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SPI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35023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{C910E7F8-A375-437B-A9C1-E72251111D4B}tf33552983_win32</Template>
  <TotalTime>1881</TotalTime>
  <Words>543</Words>
  <Application>Microsoft Office PowerPoint</Application>
  <PresentationFormat>Widescreen</PresentationFormat>
  <Paragraphs>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Franklin Gothic Book</vt:lpstr>
      <vt:lpstr>Franklin Gothic Demi</vt:lpstr>
      <vt:lpstr>Wingdings 2</vt:lpstr>
      <vt:lpstr>DividendVTI</vt:lpstr>
      <vt:lpstr>Communication protocol integration on FPGA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Kirtan Makwana</dc:creator>
  <cp:lastModifiedBy>Kirtan Makwana</cp:lastModifiedBy>
  <cp:revision>8</cp:revision>
  <dcterms:created xsi:type="dcterms:W3CDTF">2025-09-09T06:15:38Z</dcterms:created>
  <dcterms:modified xsi:type="dcterms:W3CDTF">2025-09-27T07:55:15Z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